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56" r:id="rId3"/>
    <p:sldId id="263" r:id="rId4"/>
    <p:sldId id="258" r:id="rId5"/>
    <p:sldId id="268" r:id="rId6"/>
    <p:sldId id="276" r:id="rId7"/>
    <p:sldId id="265" r:id="rId8"/>
    <p:sldId id="309" r:id="rId9"/>
    <p:sldId id="308" r:id="rId10"/>
    <p:sldId id="303" r:id="rId11"/>
    <p:sldId id="304" r:id="rId12"/>
    <p:sldId id="307" r:id="rId13"/>
    <p:sldId id="314" r:id="rId14"/>
    <p:sldId id="312" r:id="rId15"/>
    <p:sldId id="311" r:id="rId16"/>
    <p:sldId id="324" r:id="rId17"/>
    <p:sldId id="325" r:id="rId18"/>
  </p:sldIdLst>
  <p:sldSz cx="18288000" cy="10287000"/>
  <p:notesSz cx="6858000" cy="9144000"/>
  <p:embeddedFontLst>
    <p:embeddedFont>
      <p:font typeface="Lato" panose="020F0502020204030203" pitchFamily="34" charset="0"/>
      <p:regular r:id="rId20"/>
      <p:bold r:id="rId21"/>
      <p:italic r:id="rId22"/>
      <p:boldItalic r:id="rId23"/>
    </p:embeddedFont>
    <p:embeddedFont>
      <p:font typeface="Monotype Corsiva" panose="03010101010201010101" pitchFamily="66" charset="0"/>
      <p:italic r:id="rId24"/>
    </p:embeddedFont>
    <p:embeddedFont>
      <p:font typeface="Nirmala UI" panose="020B0502040204020203" pitchFamily="34" charset="0"/>
      <p:regular r:id="rId25"/>
      <p:bold r:id="rId26"/>
    </p:embeddedFont>
    <p:embeddedFont>
      <p:font typeface="Nirmala UI Semilight" panose="020B0402040204020203" pitchFamily="34" charset="0"/>
      <p:regular r:id="rId27"/>
    </p:embeddedFont>
    <p:embeddedFont>
      <p:font typeface="Oswald" panose="00000500000000000000" pitchFamily="2" charset="0"/>
      <p:regular r:id="rId28"/>
      <p:bold r:id="rId29"/>
    </p:embeddedFont>
    <p:embeddedFont>
      <p:font typeface="Prompt Bold" panose="020B0604020202020204" charset="-34"/>
      <p:bold r:id="rId30"/>
      <p:boldItalic r:id="rId31"/>
    </p:embeddedFont>
    <p:embeddedFont>
      <p:font typeface="Raleway" pitchFamily="2" charset="0"/>
      <p:regular r:id="rId32"/>
      <p:bold r:id="rId33"/>
      <p:italic r:id="rId34"/>
      <p:boldItalic r:id="rId35"/>
    </p:embeddedFont>
    <p:embeddedFont>
      <p:font typeface="Tw Cen MT" panose="020B0602020104020603" pitchFamily="34" charset="0"/>
      <p:regular r:id="rId36"/>
      <p:bold r:id="rId37"/>
      <p:italic r:id="rId38"/>
      <p:boldItalic r:id="rId39"/>
    </p:embeddedFont>
    <p:embeddedFont>
      <p:font typeface="Tw Cen MT Condensed" panose="020B0606020104020203" pitchFamily="34" charset="0"/>
      <p:regular r:id="rId40"/>
      <p:bold r:id="rId41"/>
    </p:embeddedFont>
    <p:embeddedFont>
      <p:font typeface="Wingdings 3" panose="05040102010807070707" pitchFamily="18" charset="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9620C-9FAF-8F9F-B940-1600A834298A}" v="7" dt="2024-10-02T16:29:39.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2373" autoAdjust="0"/>
  </p:normalViewPr>
  <p:slideViewPr>
    <p:cSldViewPr>
      <p:cViewPr varScale="1">
        <p:scale>
          <a:sx n="22" d="100"/>
          <a:sy n="22" d="100"/>
        </p:scale>
        <p:origin x="109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0" Type="http://schemas.openxmlformats.org/officeDocument/2006/relationships/font" Target="fonts/font1.fntdata"/><Relationship Id="rId41" Type="http://schemas.openxmlformats.org/officeDocument/2006/relationships/font" Target="fonts/font22.fntdata"/></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dirty="0"/>
            <a:t>Title 1</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dirty="0"/>
            <a:t>Title 1</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6550-BF8F-4131-BCC6-6F9DB1A164E5}"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Evidence: Upload completed presentation and recorded feedback as part of the evidence to support the Annual Meeting Materials. Do not forget the sign-in sheets, and survey/feedback that you receive throughout the meeting.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127511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FAST data and school grades, there is a lot to celebrate!!</a:t>
            </a:r>
          </a:p>
          <a:p>
            <a:r>
              <a:rPr lang="en-US" dirty="0"/>
              <a:t>How did your Title I Resources support or enhance the work that you were able to get done?</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221046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6</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pPr marL="0" marR="0" lvl="0" indent="0" algn="l" defTabSz="457200" rtl="0" eaLnBrk="1" fontAlgn="auto" latinLnBrk="0" hangingPunct="1">
              <a:lnSpc>
                <a:spcPct val="100000"/>
              </a:lnSpc>
              <a:spcBef>
                <a:spcPts val="0"/>
              </a:spcBef>
              <a:spcAft>
                <a:spcPts val="0"/>
              </a:spcAft>
              <a:buClrTx/>
              <a:buSzTx/>
              <a:buFontTx/>
              <a:buNone/>
              <a:tabLst/>
              <a:defRPr/>
            </a:pPr>
            <a:fld id="{313BE511-0B8B-4937-A477-10F91184C1C1}"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72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5.xml"/><Relationship Id="rId4" Type="http://schemas.openxmlformats.org/officeDocument/2006/relationships/hyperlink" Target="https://edudata.fldoe.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hyperlink" Target="https://pinellascountyschools-my.sharepoint.com/:x:/r/personal/jameskr_pcsb_org/Documents/2024-2025%20Ponce%20Admin/PTA/24-25/Business/2024-2025%20Budget.xlsx?d=w3a21031ca117403a9c8e45dce616bf4c&amp;csf=1&amp;web=1&amp;e=V0IkyZ" TargetMode="External"/><Relationship Id="rId3" Type="http://schemas.openxmlformats.org/officeDocument/2006/relationships/hyperlink" Target="https://www.vecteezy.com/png/18931604-cartoon-cookie-icon" TargetMode="External"/><Relationship Id="rId7" Type="http://schemas.openxmlformats.org/officeDocument/2006/relationships/hyperlink" Target="https://animalia-life.club/qa/pictures/christmas-clipart-presents" TargetMode="External"/><Relationship Id="rId2" Type="http://schemas.openxmlformats.org/officeDocument/2006/relationships/image" Target="../media/image21.png"/><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hyperlink" Target="https://clipartix.com/halloween-clip-art/"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6869353" y="1283962"/>
            <a:ext cx="4549294" cy="2297393"/>
          </a:xfrm>
          <a:prstGeom prst="rect">
            <a:avLst/>
          </a:prstGeom>
        </p:spPr>
      </p:pic>
      <p:sp>
        <p:nvSpPr>
          <p:cNvPr id="6" name="TextBox 6"/>
          <p:cNvSpPr txBox="1"/>
          <p:nvPr/>
        </p:nvSpPr>
        <p:spPr>
          <a:xfrm>
            <a:off x="3886200" y="4229100"/>
            <a:ext cx="10727539" cy="2776914"/>
          </a:xfrm>
          <a:prstGeom prst="rect">
            <a:avLst/>
          </a:prstGeom>
        </p:spPr>
        <p:txBody>
          <a:bodyPr wrap="square" lIns="0" tIns="0" rIns="0" bIns="0" rtlCol="0" anchor="t">
            <a:spAutoFit/>
          </a:bodyPr>
          <a:lstStyle/>
          <a:p>
            <a:pPr algn="ctr">
              <a:lnSpc>
                <a:spcPts val="5366"/>
              </a:lnSpc>
            </a:pPr>
            <a:r>
              <a:rPr lang="en-US" sz="6000" dirty="0">
                <a:solidFill>
                  <a:srgbClr val="FFFFFF"/>
                </a:solidFill>
                <a:latin typeface="Oswald"/>
              </a:rPr>
              <a:t>Ponce de Leon Elementary School </a:t>
            </a:r>
          </a:p>
          <a:p>
            <a:pPr algn="ctr">
              <a:lnSpc>
                <a:spcPts val="5366"/>
              </a:lnSpc>
            </a:pPr>
            <a:r>
              <a:rPr lang="en-US" sz="6000" dirty="0">
                <a:solidFill>
                  <a:srgbClr val="FFFFFF"/>
                </a:solidFill>
                <a:latin typeface="Oswald"/>
              </a:rPr>
              <a:t>Title l Annual Meeting</a:t>
            </a:r>
          </a:p>
          <a:p>
            <a:pPr algn="ctr">
              <a:lnSpc>
                <a:spcPts val="5366"/>
              </a:lnSpc>
            </a:pPr>
            <a:endParaRPr lang="en-US" sz="6000" dirty="0">
              <a:solidFill>
                <a:srgbClr val="FFFFFF"/>
              </a:solidFill>
              <a:latin typeface="Oswald"/>
            </a:endParaRPr>
          </a:p>
          <a:p>
            <a:pPr algn="ctr">
              <a:lnSpc>
                <a:spcPts val="5366"/>
              </a:lnSpc>
            </a:pPr>
            <a:r>
              <a:rPr lang="en-US" sz="6000" dirty="0">
                <a:solidFill>
                  <a:srgbClr val="FFFFFF"/>
                </a:solidFill>
                <a:latin typeface="Oswald"/>
              </a:rPr>
              <a:t>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sp>
        <p:nvSpPr>
          <p:cNvPr id="9" name="Star: 5 Points 8">
            <a:extLst>
              <a:ext uri="{FF2B5EF4-FFF2-40B4-BE49-F238E27FC236}">
                <a16:creationId xmlns:a16="http://schemas.microsoft.com/office/drawing/2014/main" id="{818A4003-A7D0-2F5B-7217-BC306D81DF11}"/>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sp>
        <p:nvSpPr>
          <p:cNvPr id="6" name="Star: 5 Points 5">
            <a:extLst>
              <a:ext uri="{FF2B5EF4-FFF2-40B4-BE49-F238E27FC236}">
                <a16:creationId xmlns:a16="http://schemas.microsoft.com/office/drawing/2014/main" id="{2133D7E7-121A-F720-4618-E3AAB557D62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536192" y="877824"/>
            <a:ext cx="14580108" cy="2249424"/>
          </a:xfrm>
        </p:spPr>
        <p:txBody>
          <a:bodyPr>
            <a:normAutofit/>
          </a:bodyPr>
          <a:lstStyle/>
          <a:p>
            <a:r>
              <a:rPr lang="en-US"/>
              <a:t>School’s Curriculum</a:t>
            </a:r>
          </a:p>
        </p:txBody>
      </p:sp>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7595419" y="3429000"/>
            <a:ext cx="8520882" cy="6035040"/>
          </a:xfrm>
        </p:spPr>
        <p:txBody>
          <a:bodyPr>
            <a:normAutofit fontScale="92500" lnSpcReduction="10000"/>
          </a:bodyPr>
          <a:lstStyle/>
          <a:p>
            <a:pPr marL="0" indent="0">
              <a:buNone/>
            </a:pPr>
            <a:r>
              <a:rPr lang="en-US" alt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sz="3400" b="1"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sz="3400" dirty="0">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sz="3400" dirty="0">
                <a:latin typeface="Nirmala UI" panose="020B0502040204020203" pitchFamily="34" charset="0"/>
                <a:ea typeface="Nirmala UI" panose="020B0502040204020203" pitchFamily="34" charset="0"/>
                <a:cs typeface="Nirmala UI" panose="020B0502040204020203" pitchFamily="34" charset="0"/>
              </a:rPr>
              <a:t>Core Curriculum (insert specifics)</a:t>
            </a:r>
          </a:p>
          <a:p>
            <a:pPr marL="0" indent="0">
              <a:buNone/>
            </a:pPr>
            <a:endParaRPr lang="en-US" altLang="en-US" sz="3400" dirty="0">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sz="3400" dirty="0">
                <a:latin typeface="Nirmala UI" panose="020B0502040204020203" pitchFamily="34" charset="0"/>
                <a:ea typeface="Nirmala UI" panose="020B0502040204020203" pitchFamily="34" charset="0"/>
                <a:cs typeface="Nirmala UI" panose="020B0502040204020203" pitchFamily="34" charset="0"/>
              </a:rPr>
              <a:t>Science</a:t>
            </a:r>
          </a:p>
          <a:p>
            <a:pPr lvl="1"/>
            <a:r>
              <a:rPr lang="en-US" sz="3400" dirty="0">
                <a:latin typeface="Nirmala UI" panose="020B0502040204020203" pitchFamily="34" charset="0"/>
                <a:ea typeface="Nirmala UI" panose="020B0502040204020203" pitchFamily="34" charset="0"/>
                <a:cs typeface="Nirmala UI" panose="020B0502040204020203" pitchFamily="34" charset="0"/>
              </a:rPr>
              <a:t>Civics</a:t>
            </a:r>
          </a:p>
          <a:p>
            <a:pPr marL="0" indent="0">
              <a:buNone/>
            </a:pPr>
            <a:endParaRPr lang="en-US" sz="3400" dirty="0"/>
          </a:p>
          <a:p>
            <a:endParaRPr lang="en-US" sz="3400" dirty="0"/>
          </a:p>
        </p:txBody>
      </p:sp>
      <p:sp>
        <p:nvSpPr>
          <p:cNvPr id="6" name="Star: 5 Points 5">
            <a:extLst>
              <a:ext uri="{FF2B5EF4-FFF2-40B4-BE49-F238E27FC236}">
                <a16:creationId xmlns:a16="http://schemas.microsoft.com/office/drawing/2014/main" id="{6AF3E862-4C8C-02B0-D315-4DA14619573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72BCEFE-B60C-BEFA-9E63-665C050CFD2F}"/>
              </a:ext>
            </a:extLst>
          </p:cNvPr>
          <p:cNvPicPr>
            <a:picLocks noChangeAspect="1"/>
          </p:cNvPicPr>
          <p:nvPr/>
        </p:nvPicPr>
        <p:blipFill>
          <a:blip r:embed="rId3"/>
          <a:stretch>
            <a:fillRect/>
          </a:stretch>
        </p:blipFill>
        <p:spPr>
          <a:xfrm>
            <a:off x="0" y="8877301"/>
            <a:ext cx="18288000" cy="1409700"/>
          </a:xfrm>
          <a:prstGeom prst="rect">
            <a:avLst/>
          </a:prstGeom>
        </p:spPr>
      </p:pic>
      <p:pic>
        <p:nvPicPr>
          <p:cNvPr id="4" name="Picture 2" descr="http://www.fldoe.org/core/fileparse.php/18736/urlt/Standards.jpg">
            <a:extLst>
              <a:ext uri="{FF2B5EF4-FFF2-40B4-BE49-F238E27FC236}">
                <a16:creationId xmlns:a16="http://schemas.microsoft.com/office/drawing/2014/main" id="{AB7D7AB6-A7F0-211D-7D68-3F70C5E481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1676400" y="3307627"/>
            <a:ext cx="4872782" cy="526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4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sp>
        <p:nvSpPr>
          <p:cNvPr id="6" name="Star: 5 Points 5">
            <a:extLst>
              <a:ext uri="{FF2B5EF4-FFF2-40B4-BE49-F238E27FC236}">
                <a16:creationId xmlns:a16="http://schemas.microsoft.com/office/drawing/2014/main" id="{295C641C-DA6B-4DB9-648D-DDB1ED52E283}"/>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3"/>
          <a:stretch>
            <a:fillRect/>
          </a:stretch>
        </p:blipFill>
        <p:spPr>
          <a:xfrm>
            <a:off x="0" y="8801101"/>
            <a:ext cx="18287998" cy="1485900"/>
          </a:xfrm>
          <a:prstGeom prst="rect">
            <a:avLst/>
          </a:prstGeom>
        </p:spPr>
      </p:pic>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319668" y="181593"/>
            <a:ext cx="6965693" cy="9923813"/>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3200" dirty="0">
                <a:solidFill>
                  <a:schemeClr val="tx1"/>
                </a:solidFill>
              </a:rPr>
              <a:t>             School Report Cards </a:t>
            </a:r>
          </a:p>
          <a:p>
            <a:pPr lvl="1" defTabSz="1828800">
              <a:buClr>
                <a:schemeClr val="accent1"/>
              </a:buClr>
            </a:pPr>
            <a:r>
              <a:rPr lang="en-US" altLang="en-US" sz="3200" dirty="0">
                <a:solidFill>
                  <a:schemeClr val="tx1"/>
                </a:solidFill>
              </a:rPr>
              <a:t>School Grade and Overview</a:t>
            </a:r>
          </a:p>
          <a:p>
            <a:pPr lvl="1" defTabSz="1828800">
              <a:buClr>
                <a:schemeClr val="accent1"/>
              </a:buClr>
            </a:pPr>
            <a:r>
              <a:rPr lang="en-US" altLang="en-US" sz="3200" dirty="0">
                <a:solidFill>
                  <a:schemeClr val="tx1"/>
                </a:solidFill>
              </a:rPr>
              <a:t>Population and Enrollment </a:t>
            </a:r>
          </a:p>
          <a:p>
            <a:pPr lvl="1" defTabSz="1828800">
              <a:buClr>
                <a:schemeClr val="accent1"/>
              </a:buClr>
            </a:pPr>
            <a:r>
              <a:rPr lang="en-US" altLang="en-US" sz="3200" dirty="0">
                <a:solidFill>
                  <a:schemeClr val="tx1"/>
                </a:solidFill>
              </a:rPr>
              <a:t>Assessments – Academic Achievement, Growth, and Population</a:t>
            </a:r>
          </a:p>
          <a:p>
            <a:pPr lvl="1" defTabSz="1828800">
              <a:buClr>
                <a:schemeClr val="accent1"/>
              </a:buClr>
            </a:pPr>
            <a:r>
              <a:rPr lang="en-US" altLang="en-US" sz="3200" dirty="0">
                <a:solidFill>
                  <a:schemeClr val="tx1"/>
                </a:solidFill>
              </a:rPr>
              <a:t>Assessments – English Language Learners </a:t>
            </a:r>
          </a:p>
          <a:p>
            <a:pPr lvl="1" defTabSz="1828800">
              <a:buClr>
                <a:schemeClr val="accent1"/>
              </a:buClr>
            </a:pPr>
            <a:r>
              <a:rPr lang="en-US" altLang="en-US" sz="3200" dirty="0">
                <a:solidFill>
                  <a:schemeClr val="tx1"/>
                </a:solidFill>
              </a:rPr>
              <a:t>Graduation and Beyond</a:t>
            </a:r>
          </a:p>
          <a:p>
            <a:pPr lvl="1" defTabSz="1828800">
              <a:buClr>
                <a:schemeClr val="accent1"/>
              </a:buClr>
            </a:pPr>
            <a:r>
              <a:rPr lang="en-US" altLang="en-US" sz="3200" dirty="0">
                <a:solidFill>
                  <a:schemeClr val="tx1"/>
                </a:solidFill>
              </a:rPr>
              <a:t>Educator Qualifications and Equity </a:t>
            </a:r>
          </a:p>
          <a:p>
            <a:pPr lvl="1" defTabSz="1828800">
              <a:buClr>
                <a:schemeClr val="accent1"/>
              </a:buClr>
            </a:pPr>
            <a:r>
              <a:rPr lang="en-US" altLang="en-US" sz="3200" dirty="0">
                <a:solidFill>
                  <a:schemeClr val="tx1"/>
                </a:solidFill>
              </a:rPr>
              <a:t>Long-Term Goals and Interim Progress</a:t>
            </a:r>
          </a:p>
          <a:p>
            <a:pPr lvl="1" defTabSz="1828800">
              <a:buClr>
                <a:schemeClr val="accent1"/>
              </a:buClr>
            </a:pPr>
            <a:r>
              <a:rPr lang="en-US" altLang="en-US" sz="3200" dirty="0">
                <a:solidFill>
                  <a:schemeClr val="tx1"/>
                </a:solidFill>
              </a:rPr>
              <a:t>Accelerated Course Enrollment </a:t>
            </a:r>
          </a:p>
          <a:p>
            <a:pPr lvl="1" defTabSz="1828800">
              <a:buClr>
                <a:schemeClr val="accent1"/>
              </a:buClr>
            </a:pPr>
            <a:r>
              <a:rPr lang="en-US" altLang="en-US" sz="3200" dirty="0">
                <a:solidFill>
                  <a:schemeClr val="tx1"/>
                </a:solidFill>
              </a:rPr>
              <a:t>Per-Pupil Expenditures </a:t>
            </a:r>
          </a:p>
          <a:p>
            <a:pPr lvl="1" defTabSz="1828800">
              <a:buClr>
                <a:schemeClr val="accent1"/>
              </a:buClr>
            </a:pPr>
            <a:r>
              <a:rPr lang="en-US" altLang="en-US" sz="3200" dirty="0">
                <a:solidFill>
                  <a:schemeClr val="tx1"/>
                </a:solidFill>
              </a:rPr>
              <a:t>National Data</a:t>
            </a:r>
          </a:p>
          <a:p>
            <a:pPr lvl="1" defTabSz="1828800">
              <a:buClr>
                <a:schemeClr val="accent1"/>
              </a:buClr>
            </a:pPr>
            <a:endParaRPr lang="en-US" altLang="en-US" sz="2800" dirty="0">
              <a:solidFill>
                <a:schemeClr val="tx1"/>
              </a:solidFill>
            </a:endParaRPr>
          </a:p>
          <a:p>
            <a:pPr marL="603886" lvl="1" indent="0" defTabSz="1828800">
              <a:buClr>
                <a:schemeClr val="accent1"/>
              </a:buClr>
              <a:buNone/>
            </a:pPr>
            <a:r>
              <a:rPr lang="en-US" altLang="en-US" sz="3200" dirty="0">
                <a:solidFill>
                  <a:schemeClr val="tx1"/>
                </a:solidFill>
              </a:rPr>
              <a:t>Available online at </a:t>
            </a:r>
            <a:r>
              <a:rPr lang="en-US" sz="3200" dirty="0">
                <a:solidFill>
                  <a:schemeClr val="tx1"/>
                </a:solidFill>
                <a:hlinkClick r:id="rId4"/>
              </a:rPr>
              <a:t>https://edudata.fldoe.org/</a:t>
            </a:r>
            <a:r>
              <a:rPr lang="en-US" altLang="en-US" sz="3200" dirty="0">
                <a:solidFill>
                  <a:schemeClr val="tx1"/>
                </a:solidFill>
              </a:rPr>
              <a:t> </a:t>
            </a:r>
            <a:r>
              <a:rPr lang="en-US" sz="3200" dirty="0">
                <a:solidFill>
                  <a:schemeClr val="tx1"/>
                </a:solidFill>
              </a:rPr>
              <a:t>or Front Office </a:t>
            </a:r>
          </a:p>
          <a:p>
            <a:pPr defTabSz="1828800">
              <a:buClr>
                <a:schemeClr val="accent1"/>
              </a:buClr>
            </a:pPr>
            <a:endParaRPr lang="en-US" sz="2800" dirty="0">
              <a:solidFill>
                <a:schemeClr val="tx1"/>
              </a:solidFill>
            </a:endParaRPr>
          </a:p>
        </p:txBody>
      </p:sp>
    </p:spTree>
    <p:extLst>
      <p:ext uri="{BB962C8B-B14F-4D97-AF65-F5344CB8AC3E}">
        <p14:creationId xmlns:p14="http://schemas.microsoft.com/office/powerpoint/2010/main" val="355781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Insert contact person</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09CAD96A-039D-7872-A16D-F649BD323C93}"/>
              </a:ext>
            </a:extLst>
          </p:cNvPr>
          <p:cNvSpPr/>
          <p:nvPr/>
        </p:nvSpPr>
        <p:spPr>
          <a:xfrm>
            <a:off x="16899890" y="62813"/>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1233054" y="3408102"/>
            <a:ext cx="15544800" cy="3980456"/>
          </a:xfrm>
        </p:spPr>
        <p:txBody>
          <a:bodyPr/>
          <a:lstStyle/>
          <a:p>
            <a:r>
              <a:rPr lang="en-US" dirty="0">
                <a:solidFill>
                  <a:srgbClr val="FF0000"/>
                </a:solidFill>
              </a:rPr>
              <a:t>Insert the QR Code below with survey!</a:t>
            </a:r>
          </a:p>
          <a:p>
            <a:r>
              <a:rPr lang="en-US" dirty="0">
                <a:solidFill>
                  <a:srgbClr val="C00000"/>
                </a:solidFill>
              </a:rPr>
              <a:t>See notes for details.</a:t>
            </a:r>
          </a:p>
          <a:p>
            <a:endParaRPr lang="en-US" dirty="0"/>
          </a:p>
        </p:txBody>
      </p:sp>
      <p:sp>
        <p:nvSpPr>
          <p:cNvPr id="5" name="TextBox 4">
            <a:extLst>
              <a:ext uri="{FF2B5EF4-FFF2-40B4-BE49-F238E27FC236}">
                <a16:creationId xmlns:a16="http://schemas.microsoft.com/office/drawing/2014/main" id="{73800BAE-CEEF-4577-9125-589AE4793E5C}"/>
              </a:ext>
            </a:extLst>
          </p:cNvPr>
          <p:cNvSpPr txBox="1"/>
          <p:nvPr/>
        </p:nvSpPr>
        <p:spPr>
          <a:xfrm flipH="1">
            <a:off x="5507181" y="7357385"/>
            <a:ext cx="6996546" cy="707886"/>
          </a:xfrm>
          <a:prstGeom prst="rect">
            <a:avLst/>
          </a:prstGeom>
          <a:noFill/>
        </p:spPr>
        <p:txBody>
          <a:bodyPr wrap="square" rtlCol="0">
            <a:spAutoFit/>
          </a:bodyPr>
          <a:lstStyle/>
          <a:p>
            <a:r>
              <a:rPr lang="en-US" sz="4000" dirty="0">
                <a:solidFill>
                  <a:prstClr val="black"/>
                </a:solidFill>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3"/>
          <a:stretch>
            <a:fillRect/>
          </a:stretch>
        </p:blipFill>
        <p:spPr>
          <a:xfrm>
            <a:off x="-13855" y="8724901"/>
            <a:ext cx="18301855" cy="1562100"/>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6748-45E7-C1CD-C1DE-7BAD0389583B}"/>
              </a:ext>
            </a:extLst>
          </p:cNvPr>
          <p:cNvSpPr>
            <a:spLocks noGrp="1"/>
          </p:cNvSpPr>
          <p:nvPr>
            <p:ph type="ctrTitle"/>
          </p:nvPr>
        </p:nvSpPr>
        <p:spPr>
          <a:xfrm>
            <a:off x="6043142" y="436371"/>
            <a:ext cx="5791200" cy="1143000"/>
          </a:xfrm>
        </p:spPr>
        <p:txBody>
          <a:bodyPr/>
          <a:lstStyle/>
          <a:p>
            <a:r>
              <a:rPr lang="en-US" dirty="0">
                <a:solidFill>
                  <a:schemeClr val="tx1"/>
                </a:solidFill>
              </a:rPr>
              <a:t>PTA News</a:t>
            </a:r>
          </a:p>
        </p:txBody>
      </p:sp>
      <p:sp>
        <p:nvSpPr>
          <p:cNvPr id="3" name="Subtitle 2">
            <a:extLst>
              <a:ext uri="{FF2B5EF4-FFF2-40B4-BE49-F238E27FC236}">
                <a16:creationId xmlns:a16="http://schemas.microsoft.com/office/drawing/2014/main" id="{C9254802-77BC-38BB-26B6-573BCADBDFC5}"/>
              </a:ext>
            </a:extLst>
          </p:cNvPr>
          <p:cNvSpPr>
            <a:spLocks noGrp="1"/>
          </p:cNvSpPr>
          <p:nvPr>
            <p:ph type="subTitle" idx="1"/>
          </p:nvPr>
        </p:nvSpPr>
        <p:spPr>
          <a:xfrm>
            <a:off x="1371600" y="1288021"/>
            <a:ext cx="15544800" cy="1569600"/>
          </a:xfrm>
        </p:spPr>
        <p:txBody>
          <a:bodyPr/>
          <a:lstStyle/>
          <a:p>
            <a:r>
              <a:rPr lang="en-US" dirty="0">
                <a:solidFill>
                  <a:schemeClr val="tx1"/>
                </a:solidFill>
              </a:rPr>
              <a:t>We have some amazing up coming events</a:t>
            </a:r>
          </a:p>
          <a:p>
            <a:endParaRPr lang="en-US" dirty="0">
              <a:solidFill>
                <a:schemeClr val="tx1"/>
              </a:solidFill>
            </a:endParaRPr>
          </a:p>
          <a:p>
            <a:r>
              <a:rPr lang="en-US" sz="6600" dirty="0">
                <a:solidFill>
                  <a:schemeClr val="tx1"/>
                </a:solidFill>
              </a:rPr>
              <a:t>Cookie Dough Fundraiser Sept. 20</a:t>
            </a:r>
            <a:r>
              <a:rPr lang="en-US" sz="6600" baseline="30000" dirty="0">
                <a:solidFill>
                  <a:schemeClr val="tx1"/>
                </a:solidFill>
              </a:rPr>
              <a:t>th</a:t>
            </a:r>
            <a:r>
              <a:rPr lang="en-US" sz="6600" dirty="0">
                <a:solidFill>
                  <a:schemeClr val="tx1"/>
                </a:solidFill>
              </a:rPr>
              <a:t> -Oct. 4</a:t>
            </a:r>
            <a:r>
              <a:rPr lang="en-US" sz="6600" baseline="30000" dirty="0">
                <a:solidFill>
                  <a:schemeClr val="tx1"/>
                </a:solidFill>
              </a:rPr>
              <a:t>th</a:t>
            </a:r>
            <a:r>
              <a:rPr lang="en-US" sz="6600" dirty="0">
                <a:solidFill>
                  <a:schemeClr val="tx1"/>
                </a:solidFill>
              </a:rPr>
              <a:t> </a:t>
            </a:r>
          </a:p>
          <a:p>
            <a:r>
              <a:rPr lang="en-US" sz="6600" dirty="0">
                <a:solidFill>
                  <a:schemeClr val="tx1"/>
                </a:solidFill>
              </a:rPr>
              <a:t>Trunk or Treat- Oct. 24</a:t>
            </a:r>
            <a:r>
              <a:rPr lang="en-US" sz="6600" baseline="30000" dirty="0">
                <a:solidFill>
                  <a:schemeClr val="tx1"/>
                </a:solidFill>
              </a:rPr>
              <a:t>th</a:t>
            </a:r>
            <a:r>
              <a:rPr lang="en-US" sz="6600" dirty="0">
                <a:solidFill>
                  <a:schemeClr val="tx1"/>
                </a:solidFill>
              </a:rPr>
              <a:t>   </a:t>
            </a:r>
          </a:p>
          <a:p>
            <a:r>
              <a:rPr lang="en-US" sz="6600" dirty="0">
                <a:solidFill>
                  <a:schemeClr val="tx1"/>
                </a:solidFill>
              </a:rPr>
              <a:t>Holiday Shop- December</a:t>
            </a:r>
          </a:p>
          <a:p>
            <a:endParaRPr lang="en-US" sz="6600" baseline="30000" dirty="0">
              <a:solidFill>
                <a:schemeClr val="tx1"/>
              </a:solidFill>
            </a:endParaRPr>
          </a:p>
          <a:p>
            <a:r>
              <a:rPr lang="en-US" sz="6600" baseline="30000" dirty="0">
                <a:solidFill>
                  <a:schemeClr val="tx1"/>
                </a:solidFill>
              </a:rPr>
              <a:t>Please watch for flyers to sign up for </a:t>
            </a:r>
          </a:p>
          <a:p>
            <a:r>
              <a:rPr lang="en-US" sz="6600" baseline="30000" dirty="0">
                <a:solidFill>
                  <a:schemeClr val="tx1"/>
                </a:solidFill>
              </a:rPr>
              <a:t>these events</a:t>
            </a:r>
          </a:p>
          <a:p>
            <a:endParaRPr lang="en-US" sz="6600" baseline="30000" dirty="0">
              <a:solidFill>
                <a:schemeClr val="tx1"/>
              </a:solidFill>
            </a:endParaRPr>
          </a:p>
          <a:p>
            <a:endParaRPr lang="en-US" sz="6600" baseline="30000" dirty="0">
              <a:solidFill>
                <a:schemeClr val="tx1"/>
              </a:solidFill>
            </a:endParaRPr>
          </a:p>
          <a:p>
            <a:endParaRPr lang="en-US" sz="6600" baseline="30000" dirty="0">
              <a:solidFill>
                <a:schemeClr val="tx1"/>
              </a:solidFill>
            </a:endParaRPr>
          </a:p>
        </p:txBody>
      </p:sp>
      <p:pic>
        <p:nvPicPr>
          <p:cNvPr id="5" name="Picture 4" descr="A cartoon of a cookie&#10;&#10;Description automatically generated">
            <a:extLst>
              <a:ext uri="{FF2B5EF4-FFF2-40B4-BE49-F238E27FC236}">
                <a16:creationId xmlns:a16="http://schemas.microsoft.com/office/drawing/2014/main" id="{CC395247-895D-1EA1-898A-21757B7FF14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3800" y="105350"/>
            <a:ext cx="2365343" cy="2365343"/>
          </a:xfrm>
          <a:prstGeom prst="rect">
            <a:avLst/>
          </a:prstGeom>
        </p:spPr>
      </p:pic>
      <p:pic>
        <p:nvPicPr>
          <p:cNvPr id="7" name="Picture 6" descr="A pumpkin and ghost with bats&#10;&#10;Description automatically generated">
            <a:extLst>
              <a:ext uri="{FF2B5EF4-FFF2-40B4-BE49-F238E27FC236}">
                <a16:creationId xmlns:a16="http://schemas.microsoft.com/office/drawing/2014/main" id="{FB5DCDC8-27CA-E80E-7AD3-BB19032AED3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822817" y="5791200"/>
            <a:ext cx="3994797" cy="4319554"/>
          </a:xfrm>
          <a:prstGeom prst="rect">
            <a:avLst/>
          </a:prstGeom>
        </p:spPr>
      </p:pic>
      <p:pic>
        <p:nvPicPr>
          <p:cNvPr id="9" name="Picture 8" descr="A green box with red ribbon and stars and berries&#10;&#10;Description automatically generated">
            <a:extLst>
              <a:ext uri="{FF2B5EF4-FFF2-40B4-BE49-F238E27FC236}">
                <a16:creationId xmlns:a16="http://schemas.microsoft.com/office/drawing/2014/main" id="{EF86414F-1683-FF58-85CD-2D2415730C8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0386" y="5791200"/>
            <a:ext cx="3059728" cy="3924300"/>
          </a:xfrm>
          <a:prstGeom prst="rect">
            <a:avLst/>
          </a:prstGeom>
        </p:spPr>
      </p:pic>
      <p:pic>
        <p:nvPicPr>
          <p:cNvPr id="13" name="Picture 12" descr="A cartoon of a cookie&#10;&#10;Description automatically generated">
            <a:extLst>
              <a:ext uri="{FF2B5EF4-FFF2-40B4-BE49-F238E27FC236}">
                <a16:creationId xmlns:a16="http://schemas.microsoft.com/office/drawing/2014/main" id="{4BE22E7E-59DA-C370-E242-EFD61DEC0D3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348857" y="105350"/>
            <a:ext cx="2365343" cy="2365343"/>
          </a:xfrm>
          <a:prstGeom prst="rect">
            <a:avLst/>
          </a:prstGeom>
        </p:spPr>
      </p:pic>
      <p:sp>
        <p:nvSpPr>
          <p:cNvPr id="19" name="Rectangle 3">
            <a:extLst>
              <a:ext uri="{FF2B5EF4-FFF2-40B4-BE49-F238E27FC236}">
                <a16:creationId xmlns:a16="http://schemas.microsoft.com/office/drawing/2014/main" id="{F7E98835-6F32-38B5-0B45-392D48FF84F5}"/>
              </a:ext>
            </a:extLst>
          </p:cNvPr>
          <p:cNvSpPr>
            <a:spLocks noChangeArrowheads="1"/>
          </p:cNvSpPr>
          <p:nvPr/>
        </p:nvSpPr>
        <p:spPr bwMode="auto">
          <a:xfrm>
            <a:off x="6553200" y="7753350"/>
            <a:ext cx="518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panose="020B0604020202020204" pitchFamily="34" charset="0"/>
                <a:hlinkClick r:id="rId8"/>
              </a:rPr>
              <a:t>2024-2025 Budget.xlsx</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373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C392DF-3186-88F2-9F25-CEF5CA67666E}"/>
              </a:ext>
            </a:extLst>
          </p:cNvPr>
          <p:cNvSpPr txBox="1"/>
          <p:nvPr/>
        </p:nvSpPr>
        <p:spPr>
          <a:xfrm>
            <a:off x="858739" y="357808"/>
            <a:ext cx="16527780" cy="215162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dirty="0">
                <a:latin typeface="+mj-lt"/>
                <a:ea typeface="+mj-ea"/>
                <a:cs typeface="+mj-cs"/>
              </a:rPr>
              <a:t>2024-25 Title l Annual Parent Meeting</a:t>
            </a:r>
          </a:p>
        </p:txBody>
      </p:sp>
      <p:sp>
        <p:nvSpPr>
          <p:cNvPr id="10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739" y="2522316"/>
            <a:ext cx="16459200" cy="27432"/>
          </a:xfrm>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stroke="0"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F2B9D2-676D-D0CA-8966-4D2FC0AEA64F}"/>
              </a:ext>
            </a:extLst>
          </p:cNvPr>
          <p:cNvSpPr txBox="1"/>
          <p:nvPr/>
        </p:nvSpPr>
        <p:spPr>
          <a:xfrm>
            <a:off x="858739" y="3106974"/>
            <a:ext cx="10070328" cy="61787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Ponce de Leon Elementary School </a:t>
            </a:r>
          </a:p>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Date: October 7, 2024</a:t>
            </a:r>
            <a:endParaRPr lang="en-US" sz="3300" dirty="0">
              <a:ln w="0"/>
              <a:effectLst>
                <a:outerShdw blurRad="38100" dist="19050" dir="2700000" algn="tl" rotWithShape="0">
                  <a:prstClr val="black">
                    <a:alpha val="40000"/>
                  </a:prstClr>
                </a:outerShdw>
              </a:effectLst>
              <a:ea typeface="Calibri"/>
              <a:cs typeface="Calibri"/>
            </a:endParaRPr>
          </a:p>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Time: 5:00</a:t>
            </a:r>
          </a:p>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Location: Cafeteria </a:t>
            </a:r>
          </a:p>
          <a:p>
            <a:pPr indent="-228600">
              <a:lnSpc>
                <a:spcPct val="90000"/>
              </a:lnSpc>
              <a:spcAft>
                <a:spcPts val="600"/>
              </a:spcAft>
              <a:buFont typeface="Arial" panose="020B0604020202020204" pitchFamily="34" charset="0"/>
              <a:buChar char="•"/>
              <a:defRPr/>
            </a:pPr>
            <a:r>
              <a:rPr lang="en-US" sz="3300" dirty="0">
                <a:ln w="0"/>
                <a:effectLst>
                  <a:outerShdw blurRad="38100" dist="19050" dir="2700000" algn="tl" rotWithShape="0">
                    <a:schemeClr val="dk1">
                      <a:alpha val="40000"/>
                    </a:schemeClr>
                  </a:outerShdw>
                </a:effectLst>
              </a:rPr>
              <a:t>Principal: Kristy James </a:t>
            </a:r>
          </a:p>
        </p:txBody>
      </p:sp>
      <p:pic>
        <p:nvPicPr>
          <p:cNvPr id="1026" name="Picture 2">
            <a:extLst>
              <a:ext uri="{FF2B5EF4-FFF2-40B4-BE49-F238E27FC236}">
                <a16:creationId xmlns:a16="http://schemas.microsoft.com/office/drawing/2014/main" id="{AEA2F728-2DAA-3390-98ED-2A8779D830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513487" y="3140964"/>
            <a:ext cx="5911596" cy="6144768"/>
          </a:xfrm>
          <a:prstGeom prst="rect">
            <a:avLst/>
          </a:prstGeom>
          <a:noFill/>
          <a:extLst>
            <a:ext uri="{909E8E84-426E-40DD-AFC4-6F175D3DCCD1}">
              <a14:hiddenFill xmlns:a14="http://schemas.microsoft.com/office/drawing/2010/main">
                <a:solidFill>
                  <a:srgbClr val="FFFFFF"/>
                </a:solidFill>
              </a14:hiddenFill>
            </a:ext>
          </a:extLst>
        </p:spPr>
      </p:pic>
      <p:sp>
        <p:nvSpPr>
          <p:cNvPr id="2" name="Star: 5 Points 1">
            <a:extLst>
              <a:ext uri="{FF2B5EF4-FFF2-40B4-BE49-F238E27FC236}">
                <a16:creationId xmlns:a16="http://schemas.microsoft.com/office/drawing/2014/main" id="{400372E6-BE78-987A-6EB6-373E70A06A30}"/>
              </a:ext>
            </a:extLst>
          </p:cNvPr>
          <p:cNvSpPr/>
          <p:nvPr/>
        </p:nvSpPr>
        <p:spPr>
          <a:xfrm>
            <a:off x="16662140" y="495300"/>
            <a:ext cx="597160" cy="531845"/>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76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23F43EE1-C635-61F0-09D9-971D201668E8}"/>
              </a:ext>
            </a:extLst>
          </p:cNvPr>
          <p:cNvSpPr/>
          <p:nvPr/>
        </p:nvSpPr>
        <p:spPr>
          <a:xfrm>
            <a:off x="17053158" y="567731"/>
            <a:ext cx="777641" cy="689569"/>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pic>
        <p:nvPicPr>
          <p:cNvPr id="4" name="Picture 4" descr="Failing at Dental Hygiene? Score an A+ at the Dentist With These Easy Tips  - Gentle Care Dentistry">
            <a:extLst>
              <a:ext uri="{FF2B5EF4-FFF2-40B4-BE49-F238E27FC236}">
                <a16:creationId xmlns:a16="http://schemas.microsoft.com/office/drawing/2014/main" id="{EA3ACEBB-86C9-9A38-4356-D0C138F1A7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831916"/>
            <a:ext cx="3016184" cy="3016184"/>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5" name="Picture 4" descr="5 Questions To Ask Before Planning A Celebration - FocusU">
            <a:extLst>
              <a:ext uri="{FF2B5EF4-FFF2-40B4-BE49-F238E27FC236}">
                <a16:creationId xmlns:a16="http://schemas.microsoft.com/office/drawing/2014/main" id="{93EF5074-85CC-4A05-DC86-E54A7FA812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29400" y="6548139"/>
            <a:ext cx="3958139" cy="263396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6" name="Smiley Face 5">
            <a:extLst>
              <a:ext uri="{FF2B5EF4-FFF2-40B4-BE49-F238E27FC236}">
                <a16:creationId xmlns:a16="http://schemas.microsoft.com/office/drawing/2014/main" id="{D96CAF48-76FD-73A5-085F-1A0FA7010B04}"/>
              </a:ext>
            </a:extLst>
          </p:cNvPr>
          <p:cNvSpPr/>
          <p:nvPr/>
        </p:nvSpPr>
        <p:spPr>
          <a:xfrm>
            <a:off x="17216203" y="151564"/>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E68D14-E1A1-CFAB-8167-3D80E39F0879}"/>
              </a:ext>
            </a:extLst>
          </p:cNvPr>
          <p:cNvSpPr txBox="1"/>
          <p:nvPr/>
        </p:nvSpPr>
        <p:spPr>
          <a:xfrm>
            <a:off x="4857750" y="1104900"/>
            <a:ext cx="9144000" cy="1323439"/>
          </a:xfrm>
          <a:prstGeom prst="rect">
            <a:avLst/>
          </a:prstGeom>
          <a:noFill/>
        </p:spPr>
        <p:txBody>
          <a:bodyPr wrap="square">
            <a:spAutoFit/>
          </a:bodyPr>
          <a:lstStyle/>
          <a:p>
            <a:pPr algn="ctr"/>
            <a:r>
              <a:rPr lang="en-US" sz="8000" spc="100" dirty="0">
                <a:solidFill>
                  <a:schemeClr val="accent1">
                    <a:lumMod val="75000"/>
                  </a:schemeClr>
                </a:solidFill>
              </a:rPr>
              <a:t>Let’s Celebrate!</a:t>
            </a:r>
            <a:endParaRPr lang="en-US" sz="8000" dirty="0">
              <a:solidFill>
                <a:schemeClr val="accent1">
                  <a:lumMod val="75000"/>
                </a:schemeClr>
              </a:solidFill>
            </a:endParaRPr>
          </a:p>
        </p:txBody>
      </p:sp>
      <p:sp>
        <p:nvSpPr>
          <p:cNvPr id="13" name="TextBox 12">
            <a:extLst>
              <a:ext uri="{FF2B5EF4-FFF2-40B4-BE49-F238E27FC236}">
                <a16:creationId xmlns:a16="http://schemas.microsoft.com/office/drawing/2014/main" id="{34067A5A-593F-B706-C5CF-AADB790B4118}"/>
              </a:ext>
            </a:extLst>
          </p:cNvPr>
          <p:cNvSpPr txBox="1"/>
          <p:nvPr/>
        </p:nvSpPr>
        <p:spPr>
          <a:xfrm>
            <a:off x="1752600" y="4551188"/>
            <a:ext cx="15087600" cy="1631216"/>
          </a:xfrm>
          <a:prstGeom prst="rect">
            <a:avLst/>
          </a:prstGeom>
          <a:noFill/>
        </p:spPr>
        <p:txBody>
          <a:bodyPr wrap="square">
            <a:spAutoFit/>
          </a:bodyPr>
          <a:lstStyle/>
          <a:p>
            <a:r>
              <a:rPr lang="en-US" sz="10000" dirty="0"/>
              <a:t>Ponce is an A rated school!</a:t>
            </a:r>
          </a:p>
        </p:txBody>
      </p:sp>
    </p:spTree>
    <p:extLst>
      <p:ext uri="{BB962C8B-B14F-4D97-AF65-F5344CB8AC3E}">
        <p14:creationId xmlns:p14="http://schemas.microsoft.com/office/powerpoint/2010/main" val="145815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D138C12A-23AB-335B-FC87-E9F43A3C09D3}"/>
              </a:ext>
            </a:extLst>
          </p:cNvPr>
          <p:cNvSpPr/>
          <p:nvPr/>
        </p:nvSpPr>
        <p:spPr>
          <a:xfrm>
            <a:off x="16764000" y="342002"/>
            <a:ext cx="771331" cy="762897"/>
          </a:xfrm>
          <a:prstGeom prst="star5">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3771900" y="6480601"/>
            <a:ext cx="3276600" cy="830997"/>
          </a:xfrm>
          <a:prstGeom prst="rect">
            <a:avLst/>
          </a:prstGeom>
          <a:noFill/>
        </p:spPr>
        <p:txBody>
          <a:bodyPr wrap="square" rtlCol="0">
            <a:spAutoFit/>
          </a:bodyPr>
          <a:lstStyle/>
          <a:p>
            <a:r>
              <a:rPr lang="en-US" sz="2400" dirty="0"/>
              <a:t>4. Ponce de Leon Elementary School</a:t>
            </a:r>
          </a:p>
        </p:txBody>
      </p:sp>
    </p:spTree>
    <p:extLst>
      <p:ext uri="{BB962C8B-B14F-4D97-AF65-F5344CB8AC3E}">
        <p14:creationId xmlns:p14="http://schemas.microsoft.com/office/powerpoint/2010/main" val="158847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107176"/>
            <a:ext cx="11539910" cy="1714800"/>
          </a:xfrm>
        </p:spPr>
        <p:txBody>
          <a:bodyPr/>
          <a:lstStyle/>
          <a:p>
            <a:pPr algn="ctr"/>
            <a:r>
              <a:rPr lang="en-US" dirty="0">
                <a:solidFill>
                  <a:schemeClr val="tx1"/>
                </a:solidFill>
              </a:rPr>
              <a:t>Title I Schoolwide Budget</a:t>
            </a:r>
          </a:p>
        </p:txBody>
      </p:sp>
      <p:sp>
        <p:nvSpPr>
          <p:cNvPr id="4" name="Rectangle 3">
            <a:extLst>
              <a:ext uri="{FF2B5EF4-FFF2-40B4-BE49-F238E27FC236}">
                <a16:creationId xmlns:a16="http://schemas.microsoft.com/office/drawing/2014/main" id="{4A85E29F-2C64-49C1-AD16-7CD5491C723C}"/>
              </a:ext>
            </a:extLst>
          </p:cNvPr>
          <p:cNvSpPr/>
          <p:nvPr/>
        </p:nvSpPr>
        <p:spPr>
          <a:xfrm>
            <a:off x="2590800" y="1475273"/>
            <a:ext cx="13335000" cy="4524315"/>
          </a:xfrm>
          <a:prstGeom prst="rect">
            <a:avLst/>
          </a:prstGeom>
        </p:spPr>
        <p:txBody>
          <a:bodyPr wrap="square">
            <a:spAutoFit/>
          </a:bodyPr>
          <a:lstStyle/>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Ponce de Leon Elementary School </a:t>
            </a:r>
            <a:r>
              <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rPr>
              <a:t>is provided $293,400.00 to pay for supplemental resources and programs for increased student achievement.</a:t>
            </a:r>
          </a:p>
          <a:p>
            <a:endParaRPr lang="en-US" sz="32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sz="3200" b="1"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3200" b="1" dirty="0">
                <a:latin typeface="Nirmala UI Semilight" panose="020B0402040204020203" pitchFamily="34" charset="0"/>
                <a:ea typeface="Nirmala UI Semilight" panose="020B0402040204020203" pitchFamily="34" charset="0"/>
                <a:cs typeface="Nirmala UI Semilight" panose="020B0402040204020203" pitchFamily="34" charset="0"/>
              </a:rPr>
              <a:t>Personnel - $283,767.00</a:t>
            </a: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Professional Development - $2,000.00</a:t>
            </a: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Curriculum Development and Coordination -$800.00</a:t>
            </a: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Technology Support - $5,000.00</a:t>
            </a:r>
          </a:p>
          <a:p>
            <a:r>
              <a:rPr lang="en-US" sz="3200" dirty="0">
                <a:latin typeface="Nirmala UI Semilight" panose="020B0402040204020203" pitchFamily="34" charset="0"/>
                <a:ea typeface="Nirmala UI Semilight" panose="020B0402040204020203" pitchFamily="34" charset="0"/>
                <a:cs typeface="Nirmala UI Semilight" panose="020B0402040204020203" pitchFamily="34" charset="0"/>
              </a:rPr>
              <a:t>	Supplemental Instructional Materials and Resources - $1,899.78</a:t>
            </a: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766" y="230960"/>
            <a:ext cx="1233056" cy="1244312"/>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7" name="Picture 6">
            <a:extLst>
              <a:ext uri="{FF2B5EF4-FFF2-40B4-BE49-F238E27FC236}">
                <a16:creationId xmlns:a16="http://schemas.microsoft.com/office/drawing/2014/main" id="{87EB6F69-FAAA-C3E4-EEB9-52D8A6916169}"/>
              </a:ext>
            </a:extLst>
          </p:cNvPr>
          <p:cNvPicPr>
            <a:picLocks noChangeAspect="1"/>
          </p:cNvPicPr>
          <p:nvPr/>
        </p:nvPicPr>
        <p:blipFill>
          <a:blip r:embed="rId4"/>
          <a:stretch>
            <a:fillRect/>
          </a:stretch>
        </p:blipFill>
        <p:spPr>
          <a:xfrm>
            <a:off x="0" y="8811727"/>
            <a:ext cx="18288000" cy="1475273"/>
          </a:xfrm>
          <a:prstGeom prst="rect">
            <a:avLst/>
          </a:prstGeom>
        </p:spPr>
      </p:pic>
    </p:spTree>
    <p:extLst>
      <p:ext uri="{BB962C8B-B14F-4D97-AF65-F5344CB8AC3E}">
        <p14:creationId xmlns:p14="http://schemas.microsoft.com/office/powerpoint/2010/main" val="248820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8"/>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sp>
        <p:nvSpPr>
          <p:cNvPr id="15" name="Star: 5 Points 14">
            <a:extLst>
              <a:ext uri="{FF2B5EF4-FFF2-40B4-BE49-F238E27FC236}">
                <a16:creationId xmlns:a16="http://schemas.microsoft.com/office/drawing/2014/main" id="{6136C996-F299-8CCA-6EE2-BD8E0CB58A08}"/>
              </a:ext>
            </a:extLst>
          </p:cNvPr>
          <p:cNvSpPr/>
          <p:nvPr/>
        </p:nvSpPr>
        <p:spPr>
          <a:xfrm>
            <a:off x="16440538" y="391887"/>
            <a:ext cx="1194320" cy="106369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prstClr val="white"/>
              </a:solidFill>
              <a:latin typeface="Tw Cen MT" panose="020B0602020104020603"/>
            </a:endParaRPr>
          </a:p>
        </p:txBody>
      </p:sp>
      <p:graphicFrame>
        <p:nvGraphicFramePr>
          <p:cNvPr id="17" name="TextBox 11">
            <a:extLst>
              <a:ext uri="{FF2B5EF4-FFF2-40B4-BE49-F238E27FC236}">
                <a16:creationId xmlns:a16="http://schemas.microsoft.com/office/drawing/2014/main" id="{E7F558DE-6E0E-F5BA-B5BB-B61FCC0F5D02}"/>
              </a:ext>
            </a:extLst>
          </p:cNvPr>
          <p:cNvGraphicFramePr/>
          <p:nvPr>
            <p:extLst>
              <p:ext uri="{D42A27DB-BD31-4B8C-83A1-F6EECF244321}">
                <p14:modId xmlns:p14="http://schemas.microsoft.com/office/powerpoint/2010/main" val="1941743901"/>
              </p:ext>
            </p:extLst>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570</TotalTime>
  <Words>1362</Words>
  <Application>Microsoft Office PowerPoint</Application>
  <PresentationFormat>Custom</PresentationFormat>
  <Paragraphs>161</Paragraphs>
  <Slides>16</Slides>
  <Notes>11</Notes>
  <HiddenSlides>1</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16</vt:i4>
      </vt:variant>
    </vt:vector>
  </HeadingPairs>
  <TitlesOfParts>
    <vt:vector size="31" baseType="lpstr">
      <vt:lpstr>Raleway</vt:lpstr>
      <vt:lpstr>Lato</vt:lpstr>
      <vt:lpstr>Wingdings 3</vt:lpstr>
      <vt:lpstr>Nirmala UI</vt:lpstr>
      <vt:lpstr>Aptos</vt:lpstr>
      <vt:lpstr>Arial</vt:lpstr>
      <vt:lpstr>Oswald</vt:lpstr>
      <vt:lpstr>Monotype Corsiva</vt:lpstr>
      <vt:lpstr>Prompt Bold</vt:lpstr>
      <vt:lpstr>Nirmala UI Semilight</vt:lpstr>
      <vt:lpstr>Tw Cen MT</vt:lpstr>
      <vt:lpstr>Tw Cen MT Condensed</vt:lpstr>
      <vt:lpstr>Calibri</vt:lpstr>
      <vt:lpstr>Office Theme</vt:lpstr>
      <vt:lpstr>Integral</vt:lpstr>
      <vt:lpstr>PowerPoint Presentation</vt:lpstr>
      <vt:lpstr>PowerPoint Presentation</vt:lpstr>
      <vt:lpstr>PowerPoint Presentation</vt:lpstr>
      <vt:lpstr>PowerPoint Presentation</vt:lpstr>
      <vt:lpstr>Title I Schoolwide Planning and Input</vt:lpstr>
      <vt:lpstr>PowerPoint Presentation</vt:lpstr>
      <vt:lpstr>Title I Schoolwide Budget</vt:lpstr>
      <vt:lpstr>Parent’s Right to Know</vt:lpstr>
      <vt:lpstr>Working Together for Student Success</vt:lpstr>
      <vt:lpstr>Parent-School-Student Compact</vt:lpstr>
      <vt:lpstr>Parent and Family Engagement Plan (PFEP)</vt:lpstr>
      <vt:lpstr>School’s Curriculum</vt:lpstr>
      <vt:lpstr>PowerPoint Presentation</vt:lpstr>
      <vt:lpstr>Parent Advisory Council (PAC)</vt:lpstr>
      <vt:lpstr>Please take the time to participate in our survey.</vt:lpstr>
      <vt:lpstr>PTA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Coleman Dawn</cp:lastModifiedBy>
  <cp:revision>19</cp:revision>
  <dcterms:created xsi:type="dcterms:W3CDTF">2006-08-16T00:00:00Z</dcterms:created>
  <dcterms:modified xsi:type="dcterms:W3CDTF">2024-10-03T14:33:01Z</dcterms:modified>
  <dc:identifier>DAFHhpdnc_E</dc:identifier>
</cp:coreProperties>
</file>